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9" r:id="rId6"/>
  </p:sldIdLst>
  <p:sldSz cx="30240288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B35"/>
    <a:srgbClr val="FFF41D"/>
    <a:srgbClr val="FFF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3" autoAdjust="0"/>
    <p:restoredTop sz="94660"/>
  </p:normalViewPr>
  <p:slideViewPr>
    <p:cSldViewPr snapToGrid="0">
      <p:cViewPr>
        <p:scale>
          <a:sx n="45" d="100"/>
          <a:sy n="45" d="100"/>
        </p:scale>
        <p:origin x="-226" y="24"/>
      </p:cViewPr>
      <p:guideLst>
        <p:guide orient="horz" pos="13481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899999" cy="89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05156"/>
            <a:ext cx="25704245" cy="14902051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481887"/>
            <a:ext cx="22680216" cy="10334331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0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49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78904"/>
            <a:ext cx="6520562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78904"/>
            <a:ext cx="19183683" cy="3627421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7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11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71229"/>
            <a:ext cx="26082248" cy="17805173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44846"/>
            <a:ext cx="26082248" cy="9363320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44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94520"/>
            <a:ext cx="12852122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94520"/>
            <a:ext cx="12852122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09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78913"/>
            <a:ext cx="26082248" cy="82734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92870"/>
            <a:ext cx="12793057" cy="514239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35264"/>
            <a:ext cx="12793057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92870"/>
            <a:ext cx="12856061" cy="514239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35264"/>
            <a:ext cx="12856061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1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14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3584"/>
            <a:ext cx="9753280" cy="998754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2959"/>
            <a:ext cx="15309146" cy="30418415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41129"/>
            <a:ext cx="9753280" cy="23789780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35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3584"/>
            <a:ext cx="9753280" cy="998754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2959"/>
            <a:ext cx="15309146" cy="30418415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41129"/>
            <a:ext cx="9753280" cy="23789780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60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94520"/>
            <a:ext cx="26082248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6EE7-FBE9-45C2-B006-0BBF131D0338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C2D6-3FC8-4D2E-97D2-2EFE295AC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21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7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EC1B5A-511A-43F0-A3E6-87D1A828A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6939" y="82621"/>
            <a:ext cx="21349206" cy="414379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spcAft>
                <a:spcPts val="200"/>
              </a:spcAft>
            </a:pPr>
            <a:r>
              <a:rPr lang="zh-TW" altLang="en-US" sz="7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技術報告標題</a:t>
            </a:r>
            <a:br>
              <a:rPr lang="zh-TW" altLang="en-US" sz="9988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br>
              <a:rPr lang="en-US" altLang="zh-TW" sz="9988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作者名</a:t>
            </a:r>
            <a:r>
              <a:rPr lang="en-US" altLang="zh-TW" sz="3000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、作者</a:t>
            </a:r>
            <a:r>
              <a:rPr lang="en-US" altLang="zh-TW" sz="3000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br>
              <a:rPr lang="en-US" altLang="zh-TW" sz="3000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3000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單位  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職稱</a:t>
            </a:r>
            <a:b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3000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單位  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職稱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3F6775E-2C7F-4766-A784-15658010AA19}"/>
              </a:ext>
            </a:extLst>
          </p:cNvPr>
          <p:cNvSpPr txBox="1"/>
          <p:nvPr/>
        </p:nvSpPr>
        <p:spPr>
          <a:xfrm>
            <a:off x="662194" y="4085383"/>
            <a:ext cx="14435568" cy="825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摘要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請勿超過版面。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自左而右書寫 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中文使用標楷體，英文使用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Times New Roman)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，並以一頁為限，檔案繳交格式限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PDF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檔。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內文呈現方式不拘，需包含下列各標題。</a:t>
            </a: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F251B75-8B9F-4D9A-8C9B-55CCF5940CA6}"/>
              </a:ext>
            </a:extLst>
          </p:cNvPr>
          <p:cNvSpPr txBox="1"/>
          <p:nvPr/>
        </p:nvSpPr>
        <p:spPr>
          <a:xfrm>
            <a:off x="662194" y="12173278"/>
            <a:ext cx="14267766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壹、創作理念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>
              <a:lnSpc>
                <a:spcPts val="2597"/>
              </a:lnSpc>
            </a:pPr>
            <a:endParaRPr lang="zh-TW" altLang="en-US" sz="1798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83D619C-2BC6-4EED-B6FA-D1AD3C3A3866}"/>
              </a:ext>
            </a:extLst>
          </p:cNvPr>
          <p:cNvSpPr txBox="1"/>
          <p:nvPr/>
        </p:nvSpPr>
        <p:spPr>
          <a:xfrm>
            <a:off x="114077" y="15787096"/>
            <a:ext cx="14815882" cy="1710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貳、學理基礎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 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 可自行增減</a:t>
            </a: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algn="just">
              <a:lnSpc>
                <a:spcPts val="4000"/>
              </a:lnSpc>
            </a:pP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CADB5D-7A92-497C-BBCC-AEEF88C002D1}"/>
              </a:ext>
            </a:extLst>
          </p:cNvPr>
          <p:cNvSpPr txBox="1"/>
          <p:nvPr/>
        </p:nvSpPr>
        <p:spPr>
          <a:xfrm>
            <a:off x="114078" y="31217150"/>
            <a:ext cx="14815881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參、主題內容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6F0EDEE3-EC21-476D-9931-1A7CE8EDC8F8}"/>
              </a:ext>
            </a:extLst>
          </p:cNvPr>
          <p:cNvSpPr txBox="1"/>
          <p:nvPr/>
        </p:nvSpPr>
        <p:spPr>
          <a:xfrm>
            <a:off x="21784307" y="25104058"/>
            <a:ext cx="247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fontAlgn="ctr">
              <a:defRPr/>
            </a:pP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r>
              <a:rPr lang="en-US" altLang="zh-TW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2. XX</a:t>
            </a: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A1A555E9-B74E-4A8B-9D45-85AFD6CB857B}"/>
              </a:ext>
            </a:extLst>
          </p:cNvPr>
          <p:cNvSpPr txBox="1"/>
          <p:nvPr/>
        </p:nvSpPr>
        <p:spPr>
          <a:xfrm>
            <a:off x="6840370" y="39893826"/>
            <a:ext cx="2939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XXXXX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</a:p>
        </p:txBody>
      </p:sp>
      <p:sp>
        <p:nvSpPr>
          <p:cNvPr id="142" name="文字方塊 141">
            <a:extLst>
              <a:ext uri="{FF2B5EF4-FFF2-40B4-BE49-F238E27FC236}">
                <a16:creationId xmlns:a16="http://schemas.microsoft.com/office/drawing/2014/main" id="{F9D65026-9D50-413A-BBAB-21473DACBAAB}"/>
              </a:ext>
            </a:extLst>
          </p:cNvPr>
          <p:cNvSpPr txBox="1"/>
          <p:nvPr/>
        </p:nvSpPr>
        <p:spPr>
          <a:xfrm>
            <a:off x="16236870" y="34694439"/>
            <a:ext cx="13027724" cy="833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陸、參考文獻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[1]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王國明、謝玲芬，「多目標評估技術之探討及其在組織績效評估之應用」，中國工業工程學刊，第七卷，第一期，第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1-10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 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[2]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張保隆、陳文賢、蔣明晃、姜齊、盧昆宏、王瑞琛，生產管理，華泰書局，台北（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1997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 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[3]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黃啟通、張瑞芬、林則孟，「以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為基礎的彈性製造系統刀具資料庫設計」，中華民國工業工程學會八十四年會論文集，第一冊，中原大學，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日，第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378-385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1995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 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[4] Kao, C. and Y.C. Yang, “Reorganization of forest districts via efficiency measurement,” European Journal of Operational Research. 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199"/>
              </a:spcAft>
            </a:pP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199"/>
              </a:spcAft>
            </a:pP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A5C29F94-8178-4A1C-BF62-6A632E7572FD}"/>
              </a:ext>
            </a:extLst>
          </p:cNvPr>
          <p:cNvSpPr txBox="1"/>
          <p:nvPr/>
        </p:nvSpPr>
        <p:spPr>
          <a:xfrm>
            <a:off x="15556363" y="40303868"/>
            <a:ext cx="14157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3600" dirty="0"/>
          </a:p>
          <a:p>
            <a:r>
              <a:rPr lang="zh-TW" altLang="en-US" sz="3600" dirty="0"/>
              <a:t> 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21" y="36753588"/>
            <a:ext cx="3932903" cy="2939845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58512"/>
              </p:ext>
            </p:extLst>
          </p:nvPr>
        </p:nvGraphicFramePr>
        <p:xfrm>
          <a:off x="16372713" y="25853684"/>
          <a:ext cx="12823182" cy="199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394">
                  <a:extLst>
                    <a:ext uri="{9D8B030D-6E8A-4147-A177-3AD203B41FA5}">
                      <a16:colId xmlns:a16="http://schemas.microsoft.com/office/drawing/2014/main" val="215568710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132569274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350789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41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43991"/>
                  </a:ext>
                </a:extLst>
              </a:tr>
            </a:tbl>
          </a:graphicData>
        </a:graphic>
      </p:graphicFrame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70CADB5D-7A92-497C-BBCC-AEEF88C002D1}"/>
              </a:ext>
            </a:extLst>
          </p:cNvPr>
          <p:cNvSpPr txBox="1"/>
          <p:nvPr/>
        </p:nvSpPr>
        <p:spPr>
          <a:xfrm>
            <a:off x="15556364" y="28600640"/>
            <a:ext cx="136395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伍、成果貢獻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0" name="文字方塊 159">
            <a:extLst>
              <a:ext uri="{FF2B5EF4-FFF2-40B4-BE49-F238E27FC236}">
                <a16:creationId xmlns:a16="http://schemas.microsoft.com/office/drawing/2014/main" id="{6F0EDEE3-EC21-476D-9931-1A7CE8EDC8F8}"/>
              </a:ext>
            </a:extLst>
          </p:cNvPr>
          <p:cNvSpPr txBox="1"/>
          <p:nvPr/>
        </p:nvSpPr>
        <p:spPr>
          <a:xfrm>
            <a:off x="21853006" y="21607476"/>
            <a:ext cx="247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fontAlgn="ctr">
              <a:defRPr/>
            </a:pP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r>
              <a:rPr lang="en-US" altLang="zh-TW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1. XX</a:t>
            </a: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61" name="表格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77337"/>
              </p:ext>
            </p:extLst>
          </p:nvPr>
        </p:nvGraphicFramePr>
        <p:xfrm>
          <a:off x="16441412" y="22357102"/>
          <a:ext cx="12823182" cy="19973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74394">
                  <a:extLst>
                    <a:ext uri="{9D8B030D-6E8A-4147-A177-3AD203B41FA5}">
                      <a16:colId xmlns:a16="http://schemas.microsoft.com/office/drawing/2014/main" val="215568710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132569274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350789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41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43991"/>
                  </a:ext>
                </a:extLst>
              </a:tr>
            </a:tbl>
          </a:graphicData>
        </a:graphic>
      </p:graphicFrame>
      <p:sp>
        <p:nvSpPr>
          <p:cNvPr id="162" name="文字方塊 161">
            <a:extLst>
              <a:ext uri="{FF2B5EF4-FFF2-40B4-BE49-F238E27FC236}">
                <a16:creationId xmlns:a16="http://schemas.microsoft.com/office/drawing/2014/main" id="{70CADB5D-7A92-497C-BBCC-AEEF88C002D1}"/>
              </a:ext>
            </a:extLst>
          </p:cNvPr>
          <p:cNvSpPr txBox="1"/>
          <p:nvPr/>
        </p:nvSpPr>
        <p:spPr>
          <a:xfrm>
            <a:off x="15043974" y="4273438"/>
            <a:ext cx="13978731" cy="1868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肆、方法技巧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 可自行增減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3BAAF2-CE0E-45DC-826B-AE6F7F10F579}"/>
              </a:ext>
            </a:extLst>
          </p:cNvPr>
          <p:cNvSpPr/>
          <p:nvPr/>
        </p:nvSpPr>
        <p:spPr>
          <a:xfrm rot="21221821">
            <a:off x="22916445" y="1869980"/>
            <a:ext cx="859930" cy="312536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2023</a:t>
            </a:r>
            <a:endParaRPr lang="zh-TW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51BF71-5D27-407F-910E-3DD76B5063F9}"/>
              </a:ext>
            </a:extLst>
          </p:cNvPr>
          <p:cNvSpPr/>
          <p:nvPr/>
        </p:nvSpPr>
        <p:spPr>
          <a:xfrm>
            <a:off x="21902745" y="1115396"/>
            <a:ext cx="7066984" cy="310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E8D5203-3402-4C62-AE51-A53474501851}"/>
              </a:ext>
            </a:extLst>
          </p:cNvPr>
          <p:cNvGrpSpPr/>
          <p:nvPr/>
        </p:nvGrpSpPr>
        <p:grpSpPr>
          <a:xfrm>
            <a:off x="24683900" y="1066937"/>
            <a:ext cx="4536990" cy="539708"/>
            <a:chOff x="22872937" y="1102787"/>
            <a:chExt cx="6235754" cy="83191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7EA377F-80FB-4192-96D2-AA2CAD54A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90933" y="1102787"/>
              <a:ext cx="5317758" cy="824132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737E39B-5B20-4BE2-8AE2-31AD34D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72937" y="1120139"/>
              <a:ext cx="917996" cy="814560"/>
            </a:xfrm>
            <a:prstGeom prst="rect">
              <a:avLst/>
            </a:prstGeom>
          </p:spPr>
        </p:pic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19E55B25-2862-4138-8182-02F65616E550}"/>
              </a:ext>
            </a:extLst>
          </p:cNvPr>
          <p:cNvGrpSpPr/>
          <p:nvPr/>
        </p:nvGrpSpPr>
        <p:grpSpPr>
          <a:xfrm>
            <a:off x="24658905" y="1068373"/>
            <a:ext cx="4536990" cy="539708"/>
            <a:chOff x="22872937" y="1102787"/>
            <a:chExt cx="6235754" cy="831912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F234BC5F-962E-4498-8027-9F56FE999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90933" y="1102787"/>
              <a:ext cx="5317758" cy="824132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A4F615C7-7F14-4780-925A-F4D776A7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72937" y="1120139"/>
              <a:ext cx="917996" cy="81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71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7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6F0EDEE3-EC21-476D-9931-1A7CE8EDC8F8}"/>
              </a:ext>
            </a:extLst>
          </p:cNvPr>
          <p:cNvSpPr txBox="1"/>
          <p:nvPr/>
        </p:nvSpPr>
        <p:spPr>
          <a:xfrm>
            <a:off x="21784307" y="25104058"/>
            <a:ext cx="247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fontAlgn="ctr">
              <a:defRPr/>
            </a:pP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r>
              <a:rPr lang="en-US" altLang="zh-TW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2. XX</a:t>
            </a: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A5C29F94-8178-4A1C-BF62-6A632E7572FD}"/>
              </a:ext>
            </a:extLst>
          </p:cNvPr>
          <p:cNvSpPr txBox="1"/>
          <p:nvPr/>
        </p:nvSpPr>
        <p:spPr>
          <a:xfrm>
            <a:off x="15556363" y="40303868"/>
            <a:ext cx="14157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3600" dirty="0"/>
          </a:p>
          <a:p>
            <a:r>
              <a:rPr lang="zh-TW" altLang="en-US" sz="3600" dirty="0"/>
              <a:t> 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0" name="文字方塊 159">
            <a:extLst>
              <a:ext uri="{FF2B5EF4-FFF2-40B4-BE49-F238E27FC236}">
                <a16:creationId xmlns:a16="http://schemas.microsoft.com/office/drawing/2014/main" id="{6F0EDEE3-EC21-476D-9931-1A7CE8EDC8F8}"/>
              </a:ext>
            </a:extLst>
          </p:cNvPr>
          <p:cNvSpPr txBox="1"/>
          <p:nvPr/>
        </p:nvSpPr>
        <p:spPr>
          <a:xfrm>
            <a:off x="21853006" y="21607476"/>
            <a:ext cx="247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fontAlgn="ctr">
              <a:defRPr/>
            </a:pP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r>
              <a:rPr lang="en-US" altLang="zh-TW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1. XX</a:t>
            </a:r>
            <a:r>
              <a:rPr lang="zh-TW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表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3BAAF2-CE0E-45DC-826B-AE6F7F10F579}"/>
              </a:ext>
            </a:extLst>
          </p:cNvPr>
          <p:cNvSpPr/>
          <p:nvPr/>
        </p:nvSpPr>
        <p:spPr>
          <a:xfrm rot="21221821">
            <a:off x="22916445" y="1869980"/>
            <a:ext cx="859930" cy="312536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2023</a:t>
            </a:r>
            <a:endParaRPr lang="zh-TW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51BF71-5D27-407F-910E-3DD76B5063F9}"/>
              </a:ext>
            </a:extLst>
          </p:cNvPr>
          <p:cNvSpPr/>
          <p:nvPr/>
        </p:nvSpPr>
        <p:spPr>
          <a:xfrm>
            <a:off x="21902745" y="1115396"/>
            <a:ext cx="7066984" cy="310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E8D5203-3402-4C62-AE51-A53474501851}"/>
              </a:ext>
            </a:extLst>
          </p:cNvPr>
          <p:cNvGrpSpPr/>
          <p:nvPr/>
        </p:nvGrpSpPr>
        <p:grpSpPr>
          <a:xfrm>
            <a:off x="24683900" y="1066937"/>
            <a:ext cx="4536990" cy="539708"/>
            <a:chOff x="22872937" y="1102787"/>
            <a:chExt cx="6235754" cy="83191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7EA377F-80FB-4192-96D2-AA2CAD54A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90933" y="1102787"/>
              <a:ext cx="5317758" cy="824132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737E39B-5B20-4BE2-8AE2-31AD34D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72937" y="1120139"/>
              <a:ext cx="917996" cy="814560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4A14DEC-5240-432E-A6BD-409005E0E954}"/>
              </a:ext>
            </a:extLst>
          </p:cNvPr>
          <p:cNvGrpSpPr/>
          <p:nvPr/>
        </p:nvGrpSpPr>
        <p:grpSpPr>
          <a:xfrm>
            <a:off x="24727604" y="1042123"/>
            <a:ext cx="4536990" cy="539708"/>
            <a:chOff x="22872937" y="1102787"/>
            <a:chExt cx="6235754" cy="831912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5EE7CC92-B21B-410D-8A5D-F9266ACD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90933" y="1102787"/>
              <a:ext cx="5317758" cy="824132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0507F5DD-FEDA-4F40-8647-E25FD6820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72937" y="1120139"/>
              <a:ext cx="917996" cy="814560"/>
            </a:xfrm>
            <a:prstGeom prst="rect">
              <a:avLst/>
            </a:prstGeom>
          </p:spPr>
        </p:pic>
      </p:grpSp>
      <p:sp>
        <p:nvSpPr>
          <p:cNvPr id="27" name="標題 1">
            <a:extLst>
              <a:ext uri="{FF2B5EF4-FFF2-40B4-BE49-F238E27FC236}">
                <a16:creationId xmlns:a16="http://schemas.microsoft.com/office/drawing/2014/main" id="{A5558F97-C6EC-4BBF-9EC2-2DB7535D5BE1}"/>
              </a:ext>
            </a:extLst>
          </p:cNvPr>
          <p:cNvSpPr txBox="1">
            <a:spLocks/>
          </p:cNvSpPr>
          <p:nvPr/>
        </p:nvSpPr>
        <p:spPr>
          <a:xfrm>
            <a:off x="4266939" y="82621"/>
            <a:ext cx="21349206" cy="414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0240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  <a:spcBef>
                <a:spcPts val="600"/>
              </a:spcBef>
              <a:spcAft>
                <a:spcPts val="200"/>
              </a:spcAft>
            </a:pPr>
            <a:r>
              <a:rPr lang="zh-TW" altLang="en-US" sz="7600" b="1">
                <a:latin typeface="Times New Roman" panose="02020603050405020304" pitchFamily="18" charset="0"/>
                <a:ea typeface="標楷體" panose="03000509000000000000" pitchFamily="65" charset="-120"/>
              </a:rPr>
              <a:t>研究 </a:t>
            </a:r>
            <a:r>
              <a:rPr lang="en-US" altLang="zh-TW" sz="7600" b="1">
                <a:latin typeface="Times New Roman" panose="02020603050405020304" pitchFamily="18" charset="0"/>
                <a:ea typeface="標楷體" panose="03000509000000000000" pitchFamily="65" charset="-120"/>
              </a:rPr>
              <a:t>/ </a:t>
            </a:r>
            <a:r>
              <a:rPr lang="zh-TW" altLang="en-US" sz="7600" b="1">
                <a:latin typeface="Times New Roman" panose="02020603050405020304" pitchFamily="18" charset="0"/>
                <a:ea typeface="標楷體" panose="03000509000000000000" pitchFamily="65" charset="-120"/>
              </a:rPr>
              <a:t>應用論文標題</a:t>
            </a:r>
            <a:br>
              <a:rPr lang="zh-TW" altLang="en-US" sz="9988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36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br>
              <a:rPr lang="en-US" altLang="zh-TW" sz="9988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作者名</a:t>
            </a:r>
            <a:r>
              <a:rPr lang="en-US" altLang="zh-TW" sz="3000" kern="0" baseline="30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、作者</a:t>
            </a:r>
            <a:r>
              <a:rPr lang="en-US" altLang="zh-TW" sz="3000" kern="0" baseline="30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br>
              <a:rPr lang="en-US" altLang="zh-TW" sz="3000" kern="0" baseline="30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3000" kern="0" baseline="30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單位  </a:t>
            </a: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職稱</a:t>
            </a:r>
            <a:b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3000" kern="0" baseline="30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單位  </a:t>
            </a: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OOO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職稱</a:t>
            </a:r>
            <a:endParaRPr lang="zh-TW" altLang="en-US" sz="3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3E8BB1A-7AAE-4DF8-A226-9F3E449F958E}"/>
              </a:ext>
            </a:extLst>
          </p:cNvPr>
          <p:cNvSpPr txBox="1"/>
          <p:nvPr/>
        </p:nvSpPr>
        <p:spPr>
          <a:xfrm>
            <a:off x="608406" y="4085383"/>
            <a:ext cx="14435568" cy="825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摘要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請勿超過版面。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自左而右書寫 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中文使用標楷體，英文使用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Times New Roman)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，並以一頁為限，檔案繳交格式限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PDF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檔。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內文呈現方式不拘，需包含下列各標題。</a:t>
            </a: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4C98A1A-A8D7-425A-994E-933B38AAC79C}"/>
              </a:ext>
            </a:extLst>
          </p:cNvPr>
          <p:cNvSpPr txBox="1"/>
          <p:nvPr/>
        </p:nvSpPr>
        <p:spPr>
          <a:xfrm>
            <a:off x="608406" y="12173278"/>
            <a:ext cx="14267766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壹、前言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>
              <a:lnSpc>
                <a:spcPts val="2597"/>
              </a:lnSpc>
            </a:pPr>
            <a:endParaRPr lang="zh-TW" altLang="en-US" sz="1798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7E36070-92BA-499C-BB14-DFCD163FC4C5}"/>
              </a:ext>
            </a:extLst>
          </p:cNvPr>
          <p:cNvSpPr txBox="1"/>
          <p:nvPr/>
        </p:nvSpPr>
        <p:spPr>
          <a:xfrm>
            <a:off x="60289" y="15787096"/>
            <a:ext cx="14815882" cy="1710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貳、研究目的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 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</a:t>
            </a:r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 可自行增減</a:t>
            </a: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四、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algn="just">
              <a:lnSpc>
                <a:spcPts val="4000"/>
              </a:lnSpc>
            </a:pPr>
            <a:endParaRPr lang="en-US" altLang="zh-TW" sz="3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795C112-68B1-4224-B67F-B862A9F7D305}"/>
              </a:ext>
            </a:extLst>
          </p:cNvPr>
          <p:cNvSpPr txBox="1"/>
          <p:nvPr/>
        </p:nvSpPr>
        <p:spPr>
          <a:xfrm>
            <a:off x="60290" y="31217150"/>
            <a:ext cx="14815881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參、文獻探討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3C9CEE4-C041-4710-B0A2-25BE361823BC}"/>
              </a:ext>
            </a:extLst>
          </p:cNvPr>
          <p:cNvSpPr txBox="1"/>
          <p:nvPr/>
        </p:nvSpPr>
        <p:spPr>
          <a:xfrm>
            <a:off x="6840370" y="39893826"/>
            <a:ext cx="2939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XXXXX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D474A3A0-A606-4E25-858F-97CC1B33B78F}"/>
              </a:ext>
            </a:extLst>
          </p:cNvPr>
          <p:cNvSpPr txBox="1"/>
          <p:nvPr/>
        </p:nvSpPr>
        <p:spPr>
          <a:xfrm>
            <a:off x="16236870" y="34694439"/>
            <a:ext cx="13027724" cy="833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陸、參考文獻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[1]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王國明、謝玲芬，「多目標評估技術之探討及其在組織績效評估之應用」，中國工業工程學刊，第七卷，第一期，第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1-10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 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[2]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張保隆、陳文賢、蔣明晃、姜齊、盧昆宏、王瑞琛，生產管理，華泰書局，台北（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1997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 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[3]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黃啟通、張瑞芬、林則孟，「以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為基礎的彈性製造系統刀具資料庫設計」，中華民國工業工程學會八十四年會論文集，第一冊，中原大學，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日，第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378-385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1995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 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[4] Kao, C. and Y.C. Yang, “Reorganization of forest districts via efficiency measurement,” European Journal of Operational Research. 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199"/>
              </a:spcAft>
            </a:pP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199"/>
              </a:spcAft>
            </a:pP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98C10D56-7342-4333-BFD5-FCF28742F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921" y="36753588"/>
            <a:ext cx="3932903" cy="2939845"/>
          </a:xfrm>
          <a:prstGeom prst="rect">
            <a:avLst/>
          </a:prstGeom>
        </p:spPr>
      </p:pic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DBC04CAA-4D20-4FD2-877A-A78D0606C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77814"/>
              </p:ext>
            </p:extLst>
          </p:nvPr>
        </p:nvGraphicFramePr>
        <p:xfrm>
          <a:off x="16372713" y="25853684"/>
          <a:ext cx="12823182" cy="199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394">
                  <a:extLst>
                    <a:ext uri="{9D8B030D-6E8A-4147-A177-3AD203B41FA5}">
                      <a16:colId xmlns:a16="http://schemas.microsoft.com/office/drawing/2014/main" val="215568710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132569274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350789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41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43991"/>
                  </a:ext>
                </a:extLst>
              </a:tr>
            </a:tbl>
          </a:graphicData>
        </a:graphic>
      </p:graphicFrame>
      <p:sp>
        <p:nvSpPr>
          <p:cNvPr id="36" name="文字方塊 35">
            <a:extLst>
              <a:ext uri="{FF2B5EF4-FFF2-40B4-BE49-F238E27FC236}">
                <a16:creationId xmlns:a16="http://schemas.microsoft.com/office/drawing/2014/main" id="{7BDF4944-5FB1-460C-8AEA-9B1A70D23828}"/>
              </a:ext>
            </a:extLst>
          </p:cNvPr>
          <p:cNvSpPr txBox="1"/>
          <p:nvPr/>
        </p:nvSpPr>
        <p:spPr>
          <a:xfrm>
            <a:off x="14964833" y="28600640"/>
            <a:ext cx="14231063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伍、結果與討論 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結論與建議</a:t>
            </a:r>
            <a:r>
              <a:rPr lang="en-US" altLang="zh-TW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D9D82B11-2D84-43A7-8E66-C078D7E0E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72889"/>
              </p:ext>
            </p:extLst>
          </p:nvPr>
        </p:nvGraphicFramePr>
        <p:xfrm>
          <a:off x="16441412" y="22357102"/>
          <a:ext cx="12823182" cy="1997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4394">
                  <a:extLst>
                    <a:ext uri="{9D8B030D-6E8A-4147-A177-3AD203B41FA5}">
                      <a16:colId xmlns:a16="http://schemas.microsoft.com/office/drawing/2014/main" val="215568710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1325692741"/>
                    </a:ext>
                  </a:extLst>
                </a:gridCol>
                <a:gridCol w="4274394">
                  <a:extLst>
                    <a:ext uri="{9D8B030D-6E8A-4147-A177-3AD203B41FA5}">
                      <a16:colId xmlns:a16="http://schemas.microsoft.com/office/drawing/2014/main" val="350789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41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43991"/>
                  </a:ext>
                </a:extLst>
              </a:tr>
            </a:tbl>
          </a:graphicData>
        </a:graphic>
      </p:graphicFrame>
      <p:sp>
        <p:nvSpPr>
          <p:cNvPr id="38" name="文字方塊 37">
            <a:extLst>
              <a:ext uri="{FF2B5EF4-FFF2-40B4-BE49-F238E27FC236}">
                <a16:creationId xmlns:a16="http://schemas.microsoft.com/office/drawing/2014/main" id="{ECD89C41-3B1E-49C3-A12E-5B5546661759}"/>
              </a:ext>
            </a:extLst>
          </p:cNvPr>
          <p:cNvSpPr txBox="1"/>
          <p:nvPr/>
        </p:nvSpPr>
        <p:spPr>
          <a:xfrm>
            <a:off x="15043974" y="4273438"/>
            <a:ext cx="13978731" cy="1868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肆、研究方法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</a:t>
            </a: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可自行增減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882350" indent="-514350" algn="just">
              <a:lnSpc>
                <a:spcPts val="4000"/>
              </a:lnSpc>
              <a:buAutoNum type="arabicParenBoth"/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 可自行增減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456651" algn="just"/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</a:t>
            </a:r>
          </a:p>
          <a:p>
            <a:pPr marL="1368000" indent="864000" algn="just">
              <a:lnSpc>
                <a:spcPts val="4000"/>
              </a:lnSpc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368000" indent="864000" algn="just">
              <a:lnSpc>
                <a:spcPts val="4000"/>
              </a:lnSpc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43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AE73E65A2D64F867127FD87ED2548" ma:contentTypeVersion="11" ma:contentTypeDescription="Create a new document." ma:contentTypeScope="" ma:versionID="79b666877e5749ec634e983644bf2689">
  <xsd:schema xmlns:xsd="http://www.w3.org/2001/XMLSchema" xmlns:xs="http://www.w3.org/2001/XMLSchema" xmlns:p="http://schemas.microsoft.com/office/2006/metadata/properties" xmlns:ns3="f9988d1e-8306-44e5-846f-39126c4fb013" targetNamespace="http://schemas.microsoft.com/office/2006/metadata/properties" ma:root="true" ma:fieldsID="e176a610f279c986c594c38f544cd2e6" ns3:_="">
    <xsd:import namespace="f9988d1e-8306-44e5-846f-39126c4fb0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88d1e-8306-44e5-846f-39126c4fb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05EE88-7AB2-4A30-8B49-BB77AF3CF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988d1e-8306-44e5-846f-39126c4fb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FF5363-4C94-4C78-946C-14835C118E4E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f9988d1e-8306-44e5-846f-39126c4fb013"/>
  </ds:schemaRefs>
</ds:datastoreItem>
</file>

<file path=customXml/itemProps3.xml><?xml version="1.0" encoding="utf-8"?>
<ds:datastoreItem xmlns:ds="http://schemas.openxmlformats.org/officeDocument/2006/customXml" ds:itemID="{9202CF04-2382-43E3-88BB-B845A0A66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</TotalTime>
  <Words>679</Words>
  <Application>Microsoft Office PowerPoint</Application>
  <PresentationFormat>自訂</PresentationFormat>
  <Paragraphs>94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技術報告標題    作者名1、作者2 1OOO單位  OOO職稱 1OOO單位  OOO職稱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銀耳萃取凍取代油脂對高油麵包品質之評估 張浩容1、葉建志2、王國治3、林慧麗4、曾裕琇5 國立高雄餐旅大學飲食文化暨餐飲創新研究所</dc:title>
  <dc:creator>浩容 張</dc:creator>
  <cp:lastModifiedBy>雅欣 鍾</cp:lastModifiedBy>
  <cp:revision>93</cp:revision>
  <dcterms:created xsi:type="dcterms:W3CDTF">2020-11-21T05:06:34Z</dcterms:created>
  <dcterms:modified xsi:type="dcterms:W3CDTF">2024-09-19T01:03:53Z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0x010100BD0AE73E65A2D64F867127FD87ED2548</vt:lpwstr>
  </property>
</Properties>
</file>