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9" r:id="rId6"/>
  </p:sldIdLst>
  <p:sldSz cx="30240288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07B35"/>
    <a:srgbClr val="FFF41D"/>
    <a:srgbClr val="FFF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83" autoAdjust="0"/>
    <p:restoredTop sz="94660"/>
  </p:normalViewPr>
  <p:slideViewPr>
    <p:cSldViewPr snapToGrid="0">
      <p:cViewPr varScale="1">
        <p:scale>
          <a:sx n="14" d="100"/>
          <a:sy n="14" d="100"/>
        </p:scale>
        <p:origin x="2918" y="125"/>
      </p:cViewPr>
      <p:guideLst>
        <p:guide orient="horz" pos="13481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899999" cy="89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05156"/>
            <a:ext cx="25704245" cy="14902051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481887"/>
            <a:ext cx="22680216" cy="1033433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40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4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78904"/>
            <a:ext cx="6520562" cy="3627421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78904"/>
            <a:ext cx="19183683" cy="3627421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77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11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71229"/>
            <a:ext cx="26082248" cy="17805173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44846"/>
            <a:ext cx="26082248" cy="9363320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8440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94520"/>
            <a:ext cx="12852122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94520"/>
            <a:ext cx="12852122" cy="271585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098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78913"/>
            <a:ext cx="26082248" cy="82734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92870"/>
            <a:ext cx="12793057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35264"/>
            <a:ext cx="12793057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92870"/>
            <a:ext cx="12856061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35264"/>
            <a:ext cx="12856061" cy="2299711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15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0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14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2959"/>
            <a:ext cx="15309146" cy="30418415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35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2959"/>
            <a:ext cx="15309146" cy="30418415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60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78913"/>
            <a:ext cx="26082248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94520"/>
            <a:ext cx="26082248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56EE7-FBE9-45C2-B006-0BBF131D0338}" type="datetimeFigureOut">
              <a:rPr lang="zh-TW" altLang="en-US" smtClean="0"/>
              <a:t>2025/8/27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672756"/>
            <a:ext cx="10206097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FC2D6-3FC8-4D2E-97D2-2EFE295AC2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21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EC1B5A-511A-43F0-A3E6-87D1A828A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6939" y="82621"/>
            <a:ext cx="21349206" cy="4143794"/>
          </a:xfrm>
        </p:spPr>
        <p:txBody>
          <a:bodyPr>
            <a:normAutofit/>
          </a:bodyPr>
          <a:lstStyle/>
          <a:p>
            <a:pPr>
              <a:lnSpc>
                <a:spcPts val="32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7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技術報告標題</a:t>
            </a:r>
            <a:br>
              <a:rPr lang="zh-TW" altLang="en-US" sz="9988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  </a:t>
            </a:r>
            <a:br>
              <a:rPr lang="en-US" altLang="zh-TW" sz="9988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作者名</a:t>
            </a:r>
            <a:r>
              <a:rPr lang="en-US" altLang="zh-TW" sz="3000" kern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、作者</a:t>
            </a:r>
            <a:r>
              <a:rPr lang="en-US" altLang="zh-TW" sz="3000" kern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br>
              <a:rPr lang="en-US" altLang="zh-TW" sz="3000" kern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3000" kern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單位  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  <a:b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3000" kern="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單位  </a:t>
            </a:r>
            <a:r>
              <a:rPr lang="en-US" altLang="zh-TW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 dirty="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3F6775E-2C7F-4766-A784-15658010AA19}"/>
              </a:ext>
            </a:extLst>
          </p:cNvPr>
          <p:cNvSpPr txBox="1"/>
          <p:nvPr/>
        </p:nvSpPr>
        <p:spPr>
          <a:xfrm>
            <a:off x="662194" y="4085383"/>
            <a:ext cx="14435568" cy="8258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摘要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請勿超過版面。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2. 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自左而右書寫 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中文使用標楷體，英文使用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Times New Roman)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，並以一頁為限，檔案繳交格式限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檔。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內文呈現方式不拘，需包含下列各標題。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F251B75-8B9F-4D9A-8C9B-55CCF5940CA6}"/>
              </a:ext>
            </a:extLst>
          </p:cNvPr>
          <p:cNvSpPr txBox="1"/>
          <p:nvPr/>
        </p:nvSpPr>
        <p:spPr>
          <a:xfrm>
            <a:off x="662194" y="12173278"/>
            <a:ext cx="14267766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壹、創作理念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>
              <a:lnSpc>
                <a:spcPts val="2597"/>
              </a:lnSpc>
            </a:pPr>
            <a:endParaRPr lang="zh-TW" altLang="en-US" sz="1798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83D619C-2BC6-4EED-B6FA-D1AD3C3A3866}"/>
              </a:ext>
            </a:extLst>
          </p:cNvPr>
          <p:cNvSpPr txBox="1"/>
          <p:nvPr/>
        </p:nvSpPr>
        <p:spPr>
          <a:xfrm>
            <a:off x="114077" y="15787096"/>
            <a:ext cx="14815882" cy="17102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   貳、學理基礎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 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可自行增減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0CADB5D-7A92-497C-BBCC-AEEF88C002D1}"/>
              </a:ext>
            </a:extLst>
          </p:cNvPr>
          <p:cNvSpPr txBox="1"/>
          <p:nvPr/>
        </p:nvSpPr>
        <p:spPr>
          <a:xfrm>
            <a:off x="114078" y="31217150"/>
            <a:ext cx="14815881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參、主題內容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54" name="文字方塊 153">
            <a:extLst>
              <a:ext uri="{FF2B5EF4-FFF2-40B4-BE49-F238E27FC236}">
                <a16:creationId xmlns:a16="http://schemas.microsoft.com/office/drawing/2014/main" id="{6F0EDEE3-EC21-476D-9931-1A7CE8EDC8F8}"/>
              </a:ext>
            </a:extLst>
          </p:cNvPr>
          <p:cNvSpPr txBox="1"/>
          <p:nvPr/>
        </p:nvSpPr>
        <p:spPr>
          <a:xfrm>
            <a:off x="21784307" y="25104058"/>
            <a:ext cx="24741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ctr">
              <a:defRPr/>
            </a:pP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r>
              <a:rPr lang="en-US" altLang="zh-TW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2. XX</a:t>
            </a: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endParaRPr lang="zh-TW" altLang="zh-TW" sz="28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57" name="文字方塊 156">
            <a:extLst>
              <a:ext uri="{FF2B5EF4-FFF2-40B4-BE49-F238E27FC236}">
                <a16:creationId xmlns:a16="http://schemas.microsoft.com/office/drawing/2014/main" id="{A1A555E9-B74E-4A8B-9D45-85AFD6CB857B}"/>
              </a:ext>
            </a:extLst>
          </p:cNvPr>
          <p:cNvSpPr txBox="1"/>
          <p:nvPr/>
        </p:nvSpPr>
        <p:spPr>
          <a:xfrm>
            <a:off x="6840370" y="39893826"/>
            <a:ext cx="29393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XXXXX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</a:p>
        </p:txBody>
      </p:sp>
      <p:sp>
        <p:nvSpPr>
          <p:cNvPr id="142" name="文字方塊 141">
            <a:extLst>
              <a:ext uri="{FF2B5EF4-FFF2-40B4-BE49-F238E27FC236}">
                <a16:creationId xmlns:a16="http://schemas.microsoft.com/office/drawing/2014/main" id="{F9D65026-9D50-413A-BBAB-21473DACBAAB}"/>
              </a:ext>
            </a:extLst>
          </p:cNvPr>
          <p:cNvSpPr txBox="1"/>
          <p:nvPr/>
        </p:nvSpPr>
        <p:spPr>
          <a:xfrm>
            <a:off x="16236870" y="34694439"/>
            <a:ext cx="13027724" cy="833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陸、參考文獻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[1]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王國明、謝玲芬，「多目標評估技術之探討及其在組織績效評估之應用」，中國工業工程學刊，第七卷，第一期，第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1-10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[2]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張保隆、陳文賢、蔣明晃、姜齊、盧昆宏、王瑞琛，生產管理，華泰書局，台北（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[3]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黃啟通、張瑞芬、林則孟，「以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STEP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為基礎的彈性製造系統刀具資料庫設計」，中華民國工業工程學會八十四年會論文集，第一冊，中原大學，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84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日，第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378-385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1995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[4] Kao, C. and Y.C. Yang, “Reorganization of forest districts via efficiency measurement,” European Journal of Operational Research. 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199"/>
              </a:spcAft>
            </a:pP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199"/>
              </a:spcAft>
            </a:pP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3" name="文字方塊 142">
            <a:extLst>
              <a:ext uri="{FF2B5EF4-FFF2-40B4-BE49-F238E27FC236}">
                <a16:creationId xmlns:a16="http://schemas.microsoft.com/office/drawing/2014/main" id="{A5C29F94-8178-4A1C-BF62-6A632E7572FD}"/>
              </a:ext>
            </a:extLst>
          </p:cNvPr>
          <p:cNvSpPr txBox="1"/>
          <p:nvPr/>
        </p:nvSpPr>
        <p:spPr>
          <a:xfrm>
            <a:off x="15556363" y="40303868"/>
            <a:ext cx="141572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zh-TW" altLang="en-US" sz="3600" dirty="0"/>
          </a:p>
          <a:p>
            <a:r>
              <a:rPr lang="zh-TW" altLang="en-US" sz="3600" dirty="0"/>
              <a:t> 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921" y="36753588"/>
            <a:ext cx="3932903" cy="2939845"/>
          </a:xfrm>
          <a:prstGeom prst="rect">
            <a:avLst/>
          </a:prstGeom>
        </p:spPr>
      </p:pic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58512"/>
              </p:ext>
            </p:extLst>
          </p:nvPr>
        </p:nvGraphicFramePr>
        <p:xfrm>
          <a:off x="16372713" y="25853684"/>
          <a:ext cx="12823182" cy="1997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4394">
                  <a:extLst>
                    <a:ext uri="{9D8B030D-6E8A-4147-A177-3AD203B41FA5}">
                      <a16:colId xmlns:a16="http://schemas.microsoft.com/office/drawing/2014/main" val="215568710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132569274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3507895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41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43991"/>
                  </a:ext>
                </a:extLst>
              </a:tr>
            </a:tbl>
          </a:graphicData>
        </a:graphic>
      </p:graphicFrame>
      <p:sp>
        <p:nvSpPr>
          <p:cNvPr id="159" name="文字方塊 158">
            <a:extLst>
              <a:ext uri="{FF2B5EF4-FFF2-40B4-BE49-F238E27FC236}">
                <a16:creationId xmlns:a16="http://schemas.microsoft.com/office/drawing/2014/main" id="{70CADB5D-7A92-497C-BBCC-AEEF88C002D1}"/>
              </a:ext>
            </a:extLst>
          </p:cNvPr>
          <p:cNvSpPr txBox="1"/>
          <p:nvPr/>
        </p:nvSpPr>
        <p:spPr>
          <a:xfrm>
            <a:off x="15556364" y="28600640"/>
            <a:ext cx="1363953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伍、成果貢獻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6F0EDEE3-EC21-476D-9931-1A7CE8EDC8F8}"/>
              </a:ext>
            </a:extLst>
          </p:cNvPr>
          <p:cNvSpPr txBox="1"/>
          <p:nvPr/>
        </p:nvSpPr>
        <p:spPr>
          <a:xfrm>
            <a:off x="21853006" y="21607476"/>
            <a:ext cx="24741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ctr">
              <a:defRPr/>
            </a:pP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r>
              <a:rPr lang="en-US" altLang="zh-TW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1. XX</a:t>
            </a: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endParaRPr lang="zh-TW" altLang="zh-TW" sz="28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61" name="表格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977337"/>
              </p:ext>
            </p:extLst>
          </p:nvPr>
        </p:nvGraphicFramePr>
        <p:xfrm>
          <a:off x="16441412" y="22357102"/>
          <a:ext cx="12823182" cy="19973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74394">
                  <a:extLst>
                    <a:ext uri="{9D8B030D-6E8A-4147-A177-3AD203B41FA5}">
                      <a16:colId xmlns:a16="http://schemas.microsoft.com/office/drawing/2014/main" val="215568710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132569274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3507895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41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43991"/>
                  </a:ext>
                </a:extLst>
              </a:tr>
            </a:tbl>
          </a:graphicData>
        </a:graphic>
      </p:graphicFrame>
      <p:sp>
        <p:nvSpPr>
          <p:cNvPr id="162" name="文字方塊 161">
            <a:extLst>
              <a:ext uri="{FF2B5EF4-FFF2-40B4-BE49-F238E27FC236}">
                <a16:creationId xmlns:a16="http://schemas.microsoft.com/office/drawing/2014/main" id="{70CADB5D-7A92-497C-BBCC-AEEF88C002D1}"/>
              </a:ext>
            </a:extLst>
          </p:cNvPr>
          <p:cNvSpPr txBox="1"/>
          <p:nvPr/>
        </p:nvSpPr>
        <p:spPr>
          <a:xfrm>
            <a:off x="15043974" y="4273438"/>
            <a:ext cx="13978731" cy="1868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肆、方法技巧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 可自行增減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23BAAF2-CE0E-45DC-826B-AE6F7F10F579}"/>
              </a:ext>
            </a:extLst>
          </p:cNvPr>
          <p:cNvSpPr/>
          <p:nvPr/>
        </p:nvSpPr>
        <p:spPr>
          <a:xfrm rot="21221821">
            <a:off x="22916445" y="1869980"/>
            <a:ext cx="859930" cy="312536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2023</a:t>
            </a:r>
            <a:endParaRPr lang="zh-TW" altLang="en-US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E51BF71-5D27-407F-910E-3DD76B5063F9}"/>
              </a:ext>
            </a:extLst>
          </p:cNvPr>
          <p:cNvSpPr/>
          <p:nvPr/>
        </p:nvSpPr>
        <p:spPr>
          <a:xfrm>
            <a:off x="21902745" y="1115396"/>
            <a:ext cx="7066984" cy="3109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704DB49B-52F2-4E47-F4ED-7A53E800441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9317"/>
          <a:stretch/>
        </p:blipFill>
        <p:spPr>
          <a:xfrm>
            <a:off x="24835657" y="1019672"/>
            <a:ext cx="4385234" cy="88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71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文字方塊 153">
            <a:extLst>
              <a:ext uri="{FF2B5EF4-FFF2-40B4-BE49-F238E27FC236}">
                <a16:creationId xmlns:a16="http://schemas.microsoft.com/office/drawing/2014/main" id="{6F0EDEE3-EC21-476D-9931-1A7CE8EDC8F8}"/>
              </a:ext>
            </a:extLst>
          </p:cNvPr>
          <p:cNvSpPr txBox="1"/>
          <p:nvPr/>
        </p:nvSpPr>
        <p:spPr>
          <a:xfrm>
            <a:off x="21784307" y="25104058"/>
            <a:ext cx="24741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ctr">
              <a:defRPr/>
            </a:pP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r>
              <a:rPr lang="en-US" altLang="zh-TW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2. XX</a:t>
            </a: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endParaRPr lang="zh-TW" altLang="zh-TW" sz="28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43" name="文字方塊 142">
            <a:extLst>
              <a:ext uri="{FF2B5EF4-FFF2-40B4-BE49-F238E27FC236}">
                <a16:creationId xmlns:a16="http://schemas.microsoft.com/office/drawing/2014/main" id="{A5C29F94-8178-4A1C-BF62-6A632E7572FD}"/>
              </a:ext>
            </a:extLst>
          </p:cNvPr>
          <p:cNvSpPr txBox="1"/>
          <p:nvPr/>
        </p:nvSpPr>
        <p:spPr>
          <a:xfrm>
            <a:off x="15556363" y="40303868"/>
            <a:ext cx="141572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zh-TW" altLang="en-US" sz="3600" dirty="0"/>
          </a:p>
          <a:p>
            <a:r>
              <a:rPr lang="zh-TW" altLang="en-US" sz="3600" dirty="0"/>
              <a:t> 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60" name="文字方塊 159">
            <a:extLst>
              <a:ext uri="{FF2B5EF4-FFF2-40B4-BE49-F238E27FC236}">
                <a16:creationId xmlns:a16="http://schemas.microsoft.com/office/drawing/2014/main" id="{6F0EDEE3-EC21-476D-9931-1A7CE8EDC8F8}"/>
              </a:ext>
            </a:extLst>
          </p:cNvPr>
          <p:cNvSpPr txBox="1"/>
          <p:nvPr/>
        </p:nvSpPr>
        <p:spPr>
          <a:xfrm>
            <a:off x="21853006" y="21607476"/>
            <a:ext cx="24741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fontAlgn="ctr">
              <a:defRPr/>
            </a:pP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r>
              <a:rPr lang="en-US" altLang="zh-TW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1. XX</a:t>
            </a:r>
            <a:r>
              <a:rPr lang="zh-TW" altLang="en-US" sz="2800" kern="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表</a:t>
            </a:r>
            <a:endParaRPr lang="zh-TW" altLang="zh-TW" sz="2800" kern="1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23BAAF2-CE0E-45DC-826B-AE6F7F10F579}"/>
              </a:ext>
            </a:extLst>
          </p:cNvPr>
          <p:cNvSpPr/>
          <p:nvPr/>
        </p:nvSpPr>
        <p:spPr>
          <a:xfrm rot="21221821">
            <a:off x="22916445" y="1869980"/>
            <a:ext cx="859930" cy="312536"/>
          </a:xfrm>
          <a:prstGeom prst="rect">
            <a:avLst/>
          </a:prstGeom>
          <a:solidFill>
            <a:srgbClr val="FFC000"/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b="1" dirty="0"/>
              <a:t>2023</a:t>
            </a:r>
            <a:endParaRPr lang="zh-TW" altLang="en-US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E51BF71-5D27-407F-910E-3DD76B5063F9}"/>
              </a:ext>
            </a:extLst>
          </p:cNvPr>
          <p:cNvSpPr/>
          <p:nvPr/>
        </p:nvSpPr>
        <p:spPr>
          <a:xfrm>
            <a:off x="21902745" y="1115396"/>
            <a:ext cx="7066984" cy="3109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標題 1">
            <a:extLst>
              <a:ext uri="{FF2B5EF4-FFF2-40B4-BE49-F238E27FC236}">
                <a16:creationId xmlns:a16="http://schemas.microsoft.com/office/drawing/2014/main" id="{A5558F97-C6EC-4BBF-9EC2-2DB7535D5BE1}"/>
              </a:ext>
            </a:extLst>
          </p:cNvPr>
          <p:cNvSpPr txBox="1">
            <a:spLocks/>
          </p:cNvSpPr>
          <p:nvPr/>
        </p:nvSpPr>
        <p:spPr>
          <a:xfrm>
            <a:off x="4266939" y="82621"/>
            <a:ext cx="21349206" cy="41437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302401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4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2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7600" b="1">
                <a:latin typeface="Times New Roman" panose="02020603050405020304" pitchFamily="18" charset="0"/>
                <a:ea typeface="標楷體" panose="03000509000000000000" pitchFamily="65" charset="-120"/>
              </a:rPr>
              <a:t>研究 </a:t>
            </a:r>
            <a:r>
              <a:rPr lang="en-US" altLang="zh-TW" sz="7600" b="1">
                <a:latin typeface="Times New Roman" panose="02020603050405020304" pitchFamily="18" charset="0"/>
                <a:ea typeface="標楷體" panose="03000509000000000000" pitchFamily="65" charset="-120"/>
              </a:rPr>
              <a:t>/ </a:t>
            </a:r>
            <a:r>
              <a:rPr lang="zh-TW" altLang="en-US" sz="7600" b="1">
                <a:latin typeface="Times New Roman" panose="02020603050405020304" pitchFamily="18" charset="0"/>
                <a:ea typeface="標楷體" panose="03000509000000000000" pitchFamily="65" charset="-120"/>
              </a:rPr>
              <a:t>應用論文標題</a:t>
            </a:r>
            <a:br>
              <a:rPr lang="zh-TW" altLang="en-US" sz="9988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</a:rPr>
              <a:t>  </a:t>
            </a:r>
            <a:br>
              <a:rPr lang="en-US" altLang="zh-TW" sz="9988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作者名</a:t>
            </a:r>
            <a:r>
              <a:rPr lang="en-US" altLang="zh-TW" sz="3000" kern="0" baseline="30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、作者</a:t>
            </a:r>
            <a:r>
              <a:rPr lang="en-US" altLang="zh-TW" sz="3000" kern="0" baseline="30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2</a:t>
            </a:r>
            <a:br>
              <a:rPr lang="en-US" altLang="zh-TW" sz="3000" kern="0" baseline="30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3000" kern="0" baseline="30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en-US" altLang="zh-TW" sz="300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單位  </a:t>
            </a:r>
            <a:r>
              <a:rPr lang="en-US" altLang="zh-TW" sz="300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  <a:br>
              <a:rPr lang="en-US" altLang="zh-TW" sz="300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3000" kern="0" baseline="3000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新細明體" panose="02020500000000000000" pitchFamily="18" charset="-120"/>
              </a:rPr>
              <a:t>1</a:t>
            </a:r>
            <a:r>
              <a:rPr lang="en-US" altLang="zh-TW" sz="300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單位  </a:t>
            </a:r>
            <a:r>
              <a:rPr lang="en-US" altLang="zh-TW" sz="3000">
                <a:latin typeface="Times New Roman" panose="02020603050405020304" pitchFamily="18" charset="0"/>
                <a:ea typeface="標楷體" panose="03000509000000000000" pitchFamily="65" charset="-120"/>
              </a:rPr>
              <a:t>OOO</a:t>
            </a:r>
            <a:r>
              <a:rPr lang="zh-TW" altLang="en-US" sz="3000">
                <a:latin typeface="Times New Roman" panose="02020603050405020304" pitchFamily="18" charset="0"/>
                <a:ea typeface="標楷體" panose="03000509000000000000" pitchFamily="65" charset="-120"/>
              </a:rPr>
              <a:t>職稱</a:t>
            </a:r>
            <a:endParaRPr lang="zh-TW" altLang="en-US" sz="30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33E8BB1A-7AAE-4DF8-A226-9F3E449F958E}"/>
              </a:ext>
            </a:extLst>
          </p:cNvPr>
          <p:cNvSpPr txBox="1"/>
          <p:nvPr/>
        </p:nvSpPr>
        <p:spPr>
          <a:xfrm>
            <a:off x="608406" y="4085383"/>
            <a:ext cx="14435568" cy="8258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摘要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請勿超過版面。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2. 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自左而右書寫 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中文使用標楷體，英文使用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Times New Roman)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，並以一頁為限，檔案繳交格式限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檔。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內文呈現方式不拘，需包含下列各標題。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E4C98A1A-A8D7-425A-994E-933B38AAC79C}"/>
              </a:ext>
            </a:extLst>
          </p:cNvPr>
          <p:cNvSpPr txBox="1"/>
          <p:nvPr/>
        </p:nvSpPr>
        <p:spPr>
          <a:xfrm>
            <a:off x="608406" y="12173278"/>
            <a:ext cx="14267766" cy="3975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壹、前言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</a:t>
            </a:r>
            <a:endParaRPr lang="zh-TW" altLang="en-US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>
              <a:lnSpc>
                <a:spcPts val="2597"/>
              </a:lnSpc>
            </a:pPr>
            <a:endParaRPr lang="zh-TW" altLang="en-US" sz="1798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27E36070-92BA-499C-BB14-DFCD163FC4C5}"/>
              </a:ext>
            </a:extLst>
          </p:cNvPr>
          <p:cNvSpPr txBox="1"/>
          <p:nvPr/>
        </p:nvSpPr>
        <p:spPr>
          <a:xfrm>
            <a:off x="60289" y="15787096"/>
            <a:ext cx="14815882" cy="17102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   貳、研究目的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 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</a:t>
            </a:r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可自行增減</a:t>
            </a: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四、</a:t>
            </a: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4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algn="just">
              <a:lnSpc>
                <a:spcPts val="4000"/>
              </a:lnSpc>
            </a:pPr>
            <a:endParaRPr lang="en-US" altLang="zh-TW" sz="3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1795C112-68B1-4224-B67F-B862A9F7D305}"/>
              </a:ext>
            </a:extLst>
          </p:cNvPr>
          <p:cNvSpPr txBox="1"/>
          <p:nvPr/>
        </p:nvSpPr>
        <p:spPr>
          <a:xfrm>
            <a:off x="60290" y="31217150"/>
            <a:ext cx="14815881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參、文獻探討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A3C9CEE4-C041-4710-B0A2-25BE361823BC}"/>
              </a:ext>
            </a:extLst>
          </p:cNvPr>
          <p:cNvSpPr txBox="1"/>
          <p:nvPr/>
        </p:nvSpPr>
        <p:spPr>
          <a:xfrm>
            <a:off x="6840370" y="39893826"/>
            <a:ext cx="29393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XXXXX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D474A3A0-A606-4E25-858F-97CC1B33B78F}"/>
              </a:ext>
            </a:extLst>
          </p:cNvPr>
          <p:cNvSpPr txBox="1"/>
          <p:nvPr/>
        </p:nvSpPr>
        <p:spPr>
          <a:xfrm>
            <a:off x="16236870" y="34694439"/>
            <a:ext cx="13027724" cy="833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陸、參考文獻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[1]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王國明、謝玲芬，「多目標評估技術之探討及其在組織績效評估之應用」，中國工業工程學刊，第七卷，第一期，第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1-10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1990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[2]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張保隆、陳文賢、蔣明晃、姜齊、盧昆宏、王瑞琛，生產管理，華泰書局，台北（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[3]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黃啟通、張瑞芬、林則孟，「以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STEP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為基礎的彈性製造系統刀具資料庫設計」，中華民國工業工程學會八十四年會論文集，第一冊，中原大學，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84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日，第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378-385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頁（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1995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 </a:t>
            </a:r>
          </a:p>
          <a:p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[4] Kao, C. and Y.C. Yang, “Reorganization of forest districts via efficiency measurement,” European Journal of Operational Research. 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199"/>
              </a:spcAft>
            </a:pP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199"/>
              </a:spcAft>
            </a:pP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34" name="圖片 33">
            <a:extLst>
              <a:ext uri="{FF2B5EF4-FFF2-40B4-BE49-F238E27FC236}">
                <a16:creationId xmlns:a16="http://schemas.microsoft.com/office/drawing/2014/main" id="{98C10D56-7342-4333-BFD5-FCF28742F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9921" y="36753588"/>
            <a:ext cx="3932903" cy="2939845"/>
          </a:xfrm>
          <a:prstGeom prst="rect">
            <a:avLst/>
          </a:prstGeom>
        </p:spPr>
      </p:pic>
      <p:graphicFrame>
        <p:nvGraphicFramePr>
          <p:cNvPr id="35" name="表格 34">
            <a:extLst>
              <a:ext uri="{FF2B5EF4-FFF2-40B4-BE49-F238E27FC236}">
                <a16:creationId xmlns:a16="http://schemas.microsoft.com/office/drawing/2014/main" id="{DBC04CAA-4D20-4FD2-877A-A78D0606C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877814"/>
              </p:ext>
            </p:extLst>
          </p:nvPr>
        </p:nvGraphicFramePr>
        <p:xfrm>
          <a:off x="16372713" y="25853684"/>
          <a:ext cx="12823182" cy="1997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4394">
                  <a:extLst>
                    <a:ext uri="{9D8B030D-6E8A-4147-A177-3AD203B41FA5}">
                      <a16:colId xmlns:a16="http://schemas.microsoft.com/office/drawing/2014/main" val="215568710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132569274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3507895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41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43991"/>
                  </a:ext>
                </a:extLst>
              </a:tr>
            </a:tbl>
          </a:graphicData>
        </a:graphic>
      </p:graphicFrame>
      <p:sp>
        <p:nvSpPr>
          <p:cNvPr id="36" name="文字方塊 35">
            <a:extLst>
              <a:ext uri="{FF2B5EF4-FFF2-40B4-BE49-F238E27FC236}">
                <a16:creationId xmlns:a16="http://schemas.microsoft.com/office/drawing/2014/main" id="{7BDF4944-5FB1-460C-8AEA-9B1A70D23828}"/>
              </a:ext>
            </a:extLst>
          </p:cNvPr>
          <p:cNvSpPr txBox="1"/>
          <p:nvPr/>
        </p:nvSpPr>
        <p:spPr>
          <a:xfrm>
            <a:off x="14964833" y="28600640"/>
            <a:ext cx="14231063" cy="5180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 伍、結果與討論 </a:t>
            </a:r>
            <a:r>
              <a:rPr lang="en-US" altLang="zh-TW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結論與建議</a:t>
            </a:r>
            <a:r>
              <a:rPr lang="en-US" altLang="zh-TW" sz="3600" b="1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graphicFrame>
        <p:nvGraphicFramePr>
          <p:cNvPr id="37" name="表格 36">
            <a:extLst>
              <a:ext uri="{FF2B5EF4-FFF2-40B4-BE49-F238E27FC236}">
                <a16:creationId xmlns:a16="http://schemas.microsoft.com/office/drawing/2014/main" id="{D9D82B11-2D84-43A7-8E66-C078D7E0E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272889"/>
              </p:ext>
            </p:extLst>
          </p:nvPr>
        </p:nvGraphicFramePr>
        <p:xfrm>
          <a:off x="16441412" y="22357102"/>
          <a:ext cx="12823182" cy="19973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74394">
                  <a:extLst>
                    <a:ext uri="{9D8B030D-6E8A-4147-A177-3AD203B41FA5}">
                      <a16:colId xmlns:a16="http://schemas.microsoft.com/office/drawing/2014/main" val="215568710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1325692741"/>
                    </a:ext>
                  </a:extLst>
                </a:gridCol>
                <a:gridCol w="4274394">
                  <a:extLst>
                    <a:ext uri="{9D8B030D-6E8A-4147-A177-3AD203B41FA5}">
                      <a16:colId xmlns:a16="http://schemas.microsoft.com/office/drawing/2014/main" val="3507895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414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43991"/>
                  </a:ext>
                </a:extLst>
              </a:tr>
            </a:tbl>
          </a:graphicData>
        </a:graphic>
      </p:graphicFrame>
      <p:sp>
        <p:nvSpPr>
          <p:cNvPr id="38" name="文字方塊 37">
            <a:extLst>
              <a:ext uri="{FF2B5EF4-FFF2-40B4-BE49-F238E27FC236}">
                <a16:creationId xmlns:a16="http://schemas.microsoft.com/office/drawing/2014/main" id="{ECD89C41-3B1E-49C3-A12E-5B5546661759}"/>
              </a:ext>
            </a:extLst>
          </p:cNvPr>
          <p:cNvSpPr txBox="1"/>
          <p:nvPr/>
        </p:nvSpPr>
        <p:spPr>
          <a:xfrm>
            <a:off x="15043974" y="4273438"/>
            <a:ext cx="13978731" cy="1868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1199"/>
              </a:spcAft>
            </a:pPr>
            <a:r>
              <a:rPr lang="zh-TW" altLang="en-US" sz="3600" b="1" dirty="0">
                <a:latin typeface="Times New Roman" panose="02020603050405020304" pitchFamily="18" charset="0"/>
                <a:ea typeface="標楷體" panose="03000509000000000000" pitchFamily="65" charset="-120"/>
              </a:rPr>
              <a:t>肆、研究方法</a:t>
            </a:r>
            <a:endParaRPr lang="en-US" altLang="zh-TW" sz="3600" b="1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一、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二、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OOOO(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三、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</a:t>
            </a: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 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可自行增減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882350" indent="-514350" algn="just">
              <a:lnSpc>
                <a:spcPts val="4000"/>
              </a:lnSpc>
              <a:buAutoNum type="arabicParenBoth"/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XXX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 可自行增減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indent="456651" algn="just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四、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</a:t>
            </a:r>
          </a:p>
          <a:p>
            <a:pPr marL="1368000" indent="864000" algn="just">
              <a:lnSpc>
                <a:spcPts val="4000"/>
              </a:lnSpc>
            </a:pP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O</a:t>
            </a: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1368000" indent="864000" algn="just">
              <a:lnSpc>
                <a:spcPts val="4000"/>
              </a:lnSpc>
            </a:pP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81C8356-5770-C20A-E933-387BCA052AD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9317"/>
          <a:stretch/>
        </p:blipFill>
        <p:spPr>
          <a:xfrm>
            <a:off x="24835657" y="1019672"/>
            <a:ext cx="4385234" cy="88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34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0AE73E65A2D64F867127FD87ED2548" ma:contentTypeVersion="11" ma:contentTypeDescription="Create a new document." ma:contentTypeScope="" ma:versionID="79b666877e5749ec634e983644bf2689">
  <xsd:schema xmlns:xsd="http://www.w3.org/2001/XMLSchema" xmlns:xs="http://www.w3.org/2001/XMLSchema" xmlns:p="http://schemas.microsoft.com/office/2006/metadata/properties" xmlns:ns3="f9988d1e-8306-44e5-846f-39126c4fb013" targetNamespace="http://schemas.microsoft.com/office/2006/metadata/properties" ma:root="true" ma:fieldsID="e176a610f279c986c594c38f544cd2e6" ns3:_="">
    <xsd:import namespace="f9988d1e-8306-44e5-846f-39126c4fb0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88d1e-8306-44e5-846f-39126c4fb0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05EE88-7AB2-4A30-8B49-BB77AF3CFF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988d1e-8306-44e5-846f-39126c4fb0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FF5363-4C94-4C78-946C-14835C118E4E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f9988d1e-8306-44e5-846f-39126c4fb01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202CF04-2382-43E3-88BB-B845A0A66C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1424</TotalTime>
  <Words>679</Words>
  <Application>Microsoft Office PowerPoint</Application>
  <PresentationFormat>自訂</PresentationFormat>
  <Paragraphs>94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技術報告標題    作者名1、作者2 1OOO單位  OOO職稱 1OOO單位  OOO職稱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銀耳萃取凍取代油脂對高油麵包品質之評估 張浩容1、葉建志2、王國治3、林慧麗4、曾裕琇5 國立高雄餐旅大學飲食文化暨餐飲創新研究所</dc:title>
  <dc:creator>浩容 張</dc:creator>
  <cp:lastModifiedBy>雅欣 鍾</cp:lastModifiedBy>
  <cp:revision>94</cp:revision>
  <dcterms:created xsi:type="dcterms:W3CDTF">2020-11-21T05:06:34Z</dcterms:created>
  <dcterms:modified xsi:type="dcterms:W3CDTF">2025-08-27T07:12:17Z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0x010100BD0AE73E65A2D64F867127FD87ED2548</vt:lpwstr>
  </property>
</Properties>
</file>